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259" r:id="rId5"/>
    <p:sldId id="260" r:id="rId6"/>
    <p:sldId id="261" r:id="rId7"/>
    <p:sldId id="26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858" autoAdjust="0"/>
  </p:normalViewPr>
  <p:slideViewPr>
    <p:cSldViewPr>
      <p:cViewPr>
        <p:scale>
          <a:sx n="80" d="100"/>
          <a:sy n="80" d="100"/>
        </p:scale>
        <p:origin x="-486" y="-37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15.3.2018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9796" y="3429000"/>
            <a:ext cx="1144927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/>
              <a:t>T</a:t>
            </a:r>
            <a:r>
              <a:rPr lang="it-IT" sz="4000" b="1" dirty="0" smtClean="0"/>
              <a:t>O</a:t>
            </a:r>
            <a:r>
              <a:rPr lang="cs-CZ" sz="4000" b="1" dirty="0" smtClean="0"/>
              <a:t>URIST</a:t>
            </a:r>
            <a:r>
              <a:rPr lang="it-IT" sz="4000" b="1" dirty="0" smtClean="0"/>
              <a:t> ATTRACTIONS OF OUR REGION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lt-LT" sz="4000" b="1" dirty="0" smtClean="0"/>
              <a:t>Lithuania</a:t>
            </a:r>
            <a:r>
              <a:rPr lang="it-IT" sz="5300" b="1" dirty="0" smtClean="0"/>
              <a:t/>
            </a:r>
            <a:br>
              <a:rPr lang="it-IT" sz="5300" b="1" dirty="0" smtClean="0"/>
            </a:br>
            <a:r>
              <a:rPr lang="it-IT" sz="1300" b="1" dirty="0" smtClean="0"/>
              <a:t/>
            </a:r>
            <a:br>
              <a:rPr lang="it-IT" sz="1300" b="1" dirty="0" smtClean="0"/>
            </a:br>
            <a:r>
              <a:rPr lang="lt-LT" sz="5300" b="1" dirty="0" smtClean="0"/>
              <a:t>Rumšiškės</a:t>
            </a:r>
            <a:endParaRPr lang="cs-CZ" sz="5300" b="1" dirty="0"/>
          </a:p>
        </p:txBody>
      </p:sp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>
                <a:solidFill>
                  <a:schemeClr val="tx1">
                    <a:lumMod val="50000"/>
                  </a:schemeClr>
                </a:solidFill>
              </a:rPr>
              <a:t>Lithuania</a:t>
            </a:r>
            <a: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lt-LT" sz="2800" b="1" dirty="0" smtClean="0">
                <a:solidFill>
                  <a:schemeClr val="tx1">
                    <a:lumMod val="50000"/>
                  </a:schemeClr>
                </a:solidFill>
              </a:rPr>
              <a:t>Rumšiškės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3772" y="1651400"/>
            <a:ext cx="11377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lt-LT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LOCATION</a:t>
            </a:r>
          </a:p>
          <a:p>
            <a:pPr algn="ctr"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33772" y="6167045"/>
            <a:ext cx="51125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lt-LT" sz="1400" dirty="0" smtClean="0">
                <a:solidFill>
                  <a:schemeClr val="tx1">
                    <a:lumMod val="50000"/>
                  </a:schemeClr>
                </a:solidFill>
              </a:rPr>
              <a:t>Source: </a:t>
            </a:r>
            <a:r>
              <a:rPr lang="it-IT" sz="2000" dirty="0" smtClean="0">
                <a:solidFill>
                  <a:schemeClr val="tx1">
                    <a:lumMod val="50000"/>
                  </a:schemeClr>
                </a:solidFill>
              </a:rPr>
              <a:t>Map of the country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38428" y="6222445"/>
            <a:ext cx="55446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lt-LT" sz="1400" dirty="0" smtClean="0">
                <a:solidFill>
                  <a:schemeClr val="tx1">
                    <a:lumMod val="50000"/>
                  </a:schemeClr>
                </a:solidFill>
              </a:rPr>
              <a:t>Source: </a:t>
            </a:r>
            <a:r>
              <a:rPr lang="it-IT" sz="2000" dirty="0" smtClean="0">
                <a:solidFill>
                  <a:schemeClr val="tx1">
                    <a:lumMod val="50000"/>
                  </a:schemeClr>
                </a:solidFill>
              </a:rPr>
              <a:t>Map of the area with other sites 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2680350"/>
            <a:ext cx="4503812" cy="3412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485" y="2680350"/>
            <a:ext cx="4576502" cy="32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05780" y="1988841"/>
            <a:ext cx="432048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TIPE OF SITE</a:t>
            </a:r>
            <a:endParaRPr lang="lt-LT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lt-LT" dirty="0" smtClean="0">
                <a:solidFill>
                  <a:schemeClr val="tx1">
                    <a:lumMod val="75000"/>
                  </a:schemeClr>
                </a:solidFill>
              </a:rPr>
              <a:t>Open –air ethnographic museum</a:t>
            </a:r>
            <a:endParaRPr lang="it-IT" b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>
                <a:solidFill>
                  <a:schemeClr val="tx1">
                    <a:lumMod val="50000"/>
                  </a:schemeClr>
                </a:solidFill>
              </a:rPr>
              <a:t>Lithuania</a:t>
            </a:r>
            <a: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lt-LT" sz="2800" b="1" dirty="0" smtClean="0">
                <a:solidFill>
                  <a:schemeClr val="tx1">
                    <a:lumMod val="50000"/>
                  </a:schemeClr>
                </a:solidFill>
              </a:rPr>
              <a:t>Rumšiškės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5780" y="3392302"/>
            <a:ext cx="432048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AREA COVERED</a:t>
            </a:r>
            <a:endParaRPr lang="lt-LT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lt-LT" dirty="0" smtClean="0">
                <a:solidFill>
                  <a:schemeClr val="tx1">
                    <a:lumMod val="50000"/>
                  </a:schemeClr>
                </a:solidFill>
              </a:rPr>
              <a:t>175 ha</a:t>
            </a: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30316" y="1988841"/>
            <a:ext cx="6336704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PHYSICAL AND AESTHETIC FEATURES</a:t>
            </a:r>
            <a:endParaRPr lang="lt-LT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lt-LT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territory of the museum is a very popular place where ethnographic festivals are celebrated and folk song and dance concerts are held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lt-LT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5780" y="4581128"/>
            <a:ext cx="43204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DATING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lt-LT" dirty="0" smtClean="0">
                <a:solidFill>
                  <a:schemeClr val="tx1">
                    <a:lumMod val="75000"/>
                  </a:schemeClr>
                </a:solidFill>
              </a:rPr>
              <a:t>Museum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established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 1966 and opened in 1974)</a:t>
            </a:r>
            <a:endParaRPr lang="it-IT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30316" y="3770867"/>
            <a:ext cx="633670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HISTORICAL/SCIENTIFIC/ARTISTIC INFORMATION</a:t>
            </a: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</a:t>
            </a:r>
            <a:r>
              <a:rPr lang="lt-LT" dirty="0">
                <a:solidFill>
                  <a:schemeClr val="tx1">
                    <a:lumMod val="75000"/>
                  </a:schemeClr>
                </a:solidFill>
              </a:rPr>
              <a:t>museum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contains 140 buildings from the 18th–19th century with the restored original interiors and surroundings</a:t>
            </a:r>
            <a:r>
              <a:rPr lang="lt-LT" dirty="0">
                <a:solidFill>
                  <a:schemeClr val="tx1">
                    <a:lumMod val="75000"/>
                  </a:schemeClr>
                </a:solidFill>
              </a:rPr>
              <a:t>, whitch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are exposed as farmsteads and all of them together represent the main ethnographic regions of</a:t>
            </a:r>
            <a:r>
              <a:rPr lang="lt-LT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Lithuania:</a:t>
            </a:r>
            <a:r>
              <a:rPr lang="lt-LT" dirty="0">
                <a:solidFill>
                  <a:schemeClr val="tx1">
                    <a:lumMod val="75000"/>
                  </a:schemeClr>
                </a:solidFill>
              </a:rPr>
              <a:t> Aukstaitija, Samogitia, Dzukija and Suvalkija. The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museum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is a unique and one of the largest open-air ethnographic museums in Europe</a:t>
            </a:r>
            <a:r>
              <a:rPr lang="lt-LT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(90820 exhibits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it-IT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>
                <a:solidFill>
                  <a:schemeClr val="tx1">
                    <a:lumMod val="50000"/>
                  </a:schemeClr>
                </a:solidFill>
              </a:rPr>
              <a:t>Lithuania</a:t>
            </a:r>
            <a: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lt-LT" sz="2800" b="1" dirty="0" smtClean="0">
                <a:solidFill>
                  <a:schemeClr val="tx1">
                    <a:lumMod val="50000"/>
                  </a:schemeClr>
                </a:solidFill>
              </a:rPr>
              <a:t>Rumšiškės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3772" y="2132856"/>
            <a:ext cx="115212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HIGHLIGHTS</a:t>
            </a:r>
          </a:p>
          <a:p>
            <a:pPr algn="ctr"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66418" y="615234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lt-LT" sz="2000" dirty="0" smtClean="0">
                <a:solidFill>
                  <a:schemeClr val="tx1">
                    <a:lumMod val="50000"/>
                  </a:schemeClr>
                </a:solidFill>
              </a:rPr>
              <a:t>     At the map of the museum  </a:t>
            </a:r>
            <a:endParaRPr lang="it-IT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38428" y="6183684"/>
            <a:ext cx="55446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lt-LT" dirty="0" smtClean="0">
                <a:solidFill>
                  <a:schemeClr val="tx2"/>
                </a:solidFill>
              </a:rPr>
              <a:t>Uzgav</a:t>
            </a:r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lt-LT" dirty="0" smtClean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lt-LT" dirty="0" smtClean="0">
                <a:solidFill>
                  <a:schemeClr val="tx2"/>
                </a:solidFill>
              </a:rPr>
              <a:t>s festival </a:t>
            </a:r>
            <a:r>
              <a:rPr lang="lt-LT" dirty="0" smtClean="0">
                <a:solidFill>
                  <a:schemeClr val="tx2"/>
                </a:solidFill>
              </a:rPr>
              <a:t>(</a:t>
            </a:r>
            <a:r>
              <a:rPr lang="lt-LT" sz="1600" dirty="0" smtClean="0">
                <a:solidFill>
                  <a:schemeClr val="tx2"/>
                </a:solidFill>
              </a:rPr>
              <a:t>SHROVETIDE FESTIVAL</a:t>
            </a:r>
            <a:r>
              <a:rPr lang="lt-LT" dirty="0" smtClean="0">
                <a:solidFill>
                  <a:schemeClr val="tx2"/>
                </a:solidFill>
              </a:rPr>
              <a:t>) </a:t>
            </a:r>
          </a:p>
          <a:p>
            <a:pPr algn="ctr">
              <a:lnSpc>
                <a:spcPct val="90000"/>
              </a:lnSpc>
            </a:pPr>
            <a:r>
              <a:rPr lang="lt-LT" dirty="0" smtClean="0">
                <a:solidFill>
                  <a:schemeClr val="tx2"/>
                </a:solidFill>
              </a:rPr>
              <a:t>in </a:t>
            </a:r>
            <a:r>
              <a:rPr lang="lt-LT" dirty="0" smtClean="0">
                <a:solidFill>
                  <a:schemeClr val="tx2"/>
                </a:solidFill>
              </a:rPr>
              <a:t>Rum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lt-LT" dirty="0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lt-LT" dirty="0" smtClean="0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lt-LT" dirty="0" smtClean="0">
                <a:solidFill>
                  <a:schemeClr val="tx2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Gimnazija\Desktop\Erasmus +\Rumšiškės\2018-02-10 12.26.06_preview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" y="2636912"/>
            <a:ext cx="4401237" cy="33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imnazija\Desktop\Erasmus +\Rumšiškės\Imag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2788" y="-11201400"/>
            <a:ext cx="5400000" cy="40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imnazija\Desktop\Erasmus +\Rumšiškės\Image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4881" r="-10204" b="-4881"/>
          <a:stretch/>
        </p:blipFill>
        <p:spPr bwMode="auto">
          <a:xfrm>
            <a:off x="6958508" y="2526067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05780" y="1988840"/>
            <a:ext cx="468052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CONDITION OF PRESERVATION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T</a:t>
            </a:r>
            <a:r>
              <a:rPr lang="en-US" sz="2000" dirty="0" smtClean="0"/>
              <a:t>his </a:t>
            </a:r>
            <a:r>
              <a:rPr lang="en-US" sz="2000" dirty="0"/>
              <a:t>heritage </a:t>
            </a:r>
            <a:r>
              <a:rPr lang="en-US" sz="2000" dirty="0" smtClean="0"/>
              <a:t>is </a:t>
            </a:r>
            <a:r>
              <a:rPr lang="en-US" sz="2000" dirty="0"/>
              <a:t>in danger of </a:t>
            </a:r>
            <a:r>
              <a:rPr lang="en-US" sz="2000" dirty="0" smtClean="0"/>
              <a:t>extinction.</a:t>
            </a:r>
            <a:endParaRPr lang="it-IT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>
                <a:solidFill>
                  <a:schemeClr val="tx1">
                    <a:lumMod val="50000"/>
                  </a:schemeClr>
                </a:solidFill>
              </a:rPr>
              <a:t>Lithuania</a:t>
            </a:r>
            <a: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lt-LT" sz="2800" b="1" dirty="0" smtClean="0">
                <a:solidFill>
                  <a:schemeClr val="tx1">
                    <a:lumMod val="50000"/>
                  </a:schemeClr>
                </a:solidFill>
              </a:rPr>
              <a:t>Rumšiškės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05780" y="3508207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LEGAL OWNERSHI</a:t>
            </a:r>
            <a:r>
              <a:rPr lang="lt-LT" sz="2400" b="1" dirty="0" smtClean="0">
                <a:solidFill>
                  <a:schemeClr val="tx1">
                    <a:lumMod val="50000"/>
                  </a:schemeClr>
                </a:solidFill>
              </a:rPr>
              <a:t>P</a:t>
            </a:r>
            <a:endParaRPr lang="it-IT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Rumsiskes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belongs to the Kaunas Reservoir Regional Park</a:t>
            </a: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30316" y="1988841"/>
            <a:ext cx="64807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lt-LT" sz="2400" b="1" dirty="0" smtClean="0">
                <a:solidFill>
                  <a:schemeClr val="tx1">
                    <a:lumMod val="50000"/>
                  </a:schemeClr>
                </a:solidFill>
              </a:rPr>
              <a:t>                                         </a:t>
            </a: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VISITING TIME</a:t>
            </a: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Immagine 10" descr="Vu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42284" y="2996952"/>
            <a:ext cx="3888432" cy="302433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8758708" y="2564904"/>
            <a:ext cx="295232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Interior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expositions are opened May – September: Monday – Sunday, 10 am – 6 pm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Interior expositions are closed and visiting the museum as a park is available: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15th October – 31st March: Monday – Sunday, 10 am – 4 pm.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April: Monday – Sunday, 10 am – 5 pm.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May – September: Monday – Sunday, 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pm – 8 pm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5780" y="4797152"/>
            <a:ext cx="4824536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TICKETS AND BOOKING</a:t>
            </a:r>
          </a:p>
          <a:p>
            <a:pPr fontAlgn="t"/>
            <a:r>
              <a:rPr lang="en-US" dirty="0" smtClean="0"/>
              <a:t>Adult </a:t>
            </a:r>
            <a:r>
              <a:rPr lang="en-US" dirty="0"/>
              <a:t>– 4 EUR;</a:t>
            </a:r>
          </a:p>
          <a:p>
            <a:pPr fontAlgn="t"/>
            <a:r>
              <a:rPr lang="en-US" dirty="0" smtClean="0"/>
              <a:t>Schoolchild, student</a:t>
            </a:r>
            <a:r>
              <a:rPr lang="en-US" dirty="0"/>
              <a:t>, senior </a:t>
            </a:r>
            <a:r>
              <a:rPr lang="en-US" dirty="0" smtClean="0"/>
              <a:t>citizen-2 EUR</a:t>
            </a:r>
            <a:r>
              <a:rPr lang="en-US" dirty="0"/>
              <a:t>;</a:t>
            </a:r>
          </a:p>
          <a:p>
            <a:pPr fontAlgn="t"/>
            <a:r>
              <a:rPr lang="en-US" sz="1200" b="1" dirty="0"/>
              <a:t>GUIDE SERVISE. The guided tours and educational </a:t>
            </a:r>
            <a:r>
              <a:rPr lang="en-US" sz="1200" b="1" dirty="0" err="1"/>
              <a:t>programmes</a:t>
            </a:r>
            <a:r>
              <a:rPr lang="en-US" sz="1200" b="1" dirty="0"/>
              <a:t> </a:t>
            </a:r>
            <a:r>
              <a:rPr lang="en-US" sz="1200" dirty="0"/>
              <a:t>are booked all year round.</a:t>
            </a:r>
          </a:p>
          <a:p>
            <a:pPr fontAlgn="t"/>
            <a:r>
              <a:rPr lang="en-US" sz="1200" b="1" dirty="0"/>
              <a:t>Booking telephone +370 346 47392.</a:t>
            </a:r>
            <a:endParaRPr lang="en-US" sz="1200" dirty="0"/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Gimnazija\Desktop\Erasmus +\Rumšiškės\2018-02-10 13.11.06_previe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2528235"/>
            <a:ext cx="3024336" cy="39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:\ERASMUS+\eu_flag_co_funded_pos_[rgb]_right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9"/>
            <a:ext cx="5760720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05780" y="1988840"/>
            <a:ext cx="468052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ACCESSIBILITY</a:t>
            </a:r>
          </a:p>
          <a:p>
            <a:pPr>
              <a:lnSpc>
                <a:spcPct val="90000"/>
              </a:lnSpc>
            </a:pPr>
            <a:endParaRPr lang="lt-LT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museum is located near the highway A1/E85, Vilnius – Kaunas, 25 km from Kaunas, 79 km from Vilnius</a:t>
            </a:r>
            <a:endParaRPr lang="lt-LT" sz="16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lt-LT" sz="16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2"/>
                </a:solidFill>
              </a:rPr>
              <a:t>Public </a:t>
            </a:r>
            <a:r>
              <a:rPr lang="en-US" sz="1600" b="1" dirty="0">
                <a:solidFill>
                  <a:schemeClr val="tx2"/>
                </a:solidFill>
              </a:rPr>
              <a:t>transport (buses)</a:t>
            </a:r>
            <a:r>
              <a:rPr lang="en-US" sz="1600" dirty="0">
                <a:solidFill>
                  <a:schemeClr val="tx2"/>
                </a:solidFill>
              </a:rPr>
              <a:t> are available from Kaunas and </a:t>
            </a:r>
            <a:r>
              <a:rPr lang="en-US" sz="1600" dirty="0" smtClean="0">
                <a:solidFill>
                  <a:schemeClr val="tx2"/>
                </a:solidFill>
              </a:rPr>
              <a:t>Vilnius</a:t>
            </a:r>
            <a:endParaRPr lang="it-IT" sz="16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lt-LT" sz="1600" dirty="0" smtClean="0">
                <a:solidFill>
                  <a:schemeClr val="tx2"/>
                </a:solidFill>
              </a:rPr>
              <a:t>A</a:t>
            </a:r>
            <a:r>
              <a:rPr lang="en-US" sz="1600" dirty="0" err="1" smtClean="0">
                <a:solidFill>
                  <a:schemeClr val="tx2"/>
                </a:solidFill>
              </a:rPr>
              <a:t>ll</a:t>
            </a:r>
            <a:r>
              <a:rPr lang="en-US" sz="1600" dirty="0">
                <a:solidFill>
                  <a:schemeClr val="tx2"/>
                </a:solidFill>
              </a:rPr>
              <a:t> </a:t>
            </a:r>
            <a:r>
              <a:rPr lang="en-US" sz="1600" b="1" dirty="0">
                <a:solidFill>
                  <a:schemeClr val="tx2"/>
                </a:solidFill>
              </a:rPr>
              <a:t>trains</a:t>
            </a:r>
            <a:r>
              <a:rPr lang="en-US" sz="1600" dirty="0">
                <a:solidFill>
                  <a:schemeClr val="tx2"/>
                </a:solidFill>
              </a:rPr>
              <a:t> from Kaunas and Vilnius to railway station „</a:t>
            </a:r>
            <a:r>
              <a:rPr lang="en-US" sz="1600" dirty="0" err="1">
                <a:solidFill>
                  <a:schemeClr val="tx2"/>
                </a:solidFill>
              </a:rPr>
              <a:t>Pravieniškės</a:t>
            </a:r>
            <a:r>
              <a:rPr lang="en-US" sz="1600" dirty="0">
                <a:solidFill>
                  <a:schemeClr val="tx2"/>
                </a:solidFill>
              </a:rPr>
              <a:t>“ are </a:t>
            </a:r>
            <a:r>
              <a:rPr lang="en-US" sz="1600" dirty="0" smtClean="0">
                <a:solidFill>
                  <a:schemeClr val="tx2"/>
                </a:solidFill>
              </a:rPr>
              <a:t>available</a:t>
            </a:r>
            <a:endParaRPr lang="lt-LT" sz="16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2"/>
                </a:solidFill>
              </a:rPr>
              <a:t>Every Sunday (from May to September) at 11 a. m., </a:t>
            </a:r>
            <a:r>
              <a:rPr lang="en-US" sz="1600" b="1" dirty="0">
                <a:solidFill>
                  <a:schemeClr val="tx2"/>
                </a:solidFill>
              </a:rPr>
              <a:t>ship </a:t>
            </a:r>
            <a:r>
              <a:rPr lang="en-US" sz="1600" dirty="0">
                <a:solidFill>
                  <a:schemeClr val="tx2"/>
                </a:solidFill>
              </a:rPr>
              <a:t>goes from Kaunas Lagoon pier near </a:t>
            </a:r>
            <a:r>
              <a:rPr lang="en-US" sz="1600" dirty="0" err="1" smtClean="0">
                <a:solidFill>
                  <a:schemeClr val="tx2"/>
                </a:solidFill>
              </a:rPr>
              <a:t>Pažaislis</a:t>
            </a:r>
            <a:r>
              <a:rPr lang="lt-LT" sz="16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lt-LT" sz="16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lt-LT" dirty="0" smtClean="0">
                <a:solidFill>
                  <a:schemeClr val="tx2"/>
                </a:solidFill>
              </a:rPr>
              <a:t>Since </a:t>
            </a:r>
            <a:r>
              <a:rPr lang="en-US" dirty="0">
                <a:solidFill>
                  <a:schemeClr val="tx2"/>
                </a:solidFill>
              </a:rPr>
              <a:t>exposition is set out in a big territory</a:t>
            </a:r>
            <a:r>
              <a:rPr lang="lt-LT" dirty="0">
                <a:solidFill>
                  <a:schemeClr val="tx2"/>
                </a:solidFill>
              </a:rPr>
              <a:t>, it </a:t>
            </a:r>
            <a:r>
              <a:rPr lang="en-US" dirty="0">
                <a:solidFill>
                  <a:schemeClr val="tx2"/>
                </a:solidFill>
              </a:rPr>
              <a:t>can </a:t>
            </a:r>
            <a:r>
              <a:rPr lang="lt-LT" dirty="0">
                <a:solidFill>
                  <a:schemeClr val="tx2"/>
                </a:solidFill>
              </a:rPr>
              <a:t>take up to 6 hours to visit the whole </a:t>
            </a:r>
            <a:r>
              <a:rPr lang="lt-LT" dirty="0" smtClean="0">
                <a:solidFill>
                  <a:schemeClr val="tx2"/>
                </a:solidFill>
              </a:rPr>
              <a:t>museum.</a:t>
            </a:r>
            <a:endParaRPr lang="it-IT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50396" y="41743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>
                <a:solidFill>
                  <a:schemeClr val="tx1">
                    <a:lumMod val="50000"/>
                  </a:schemeClr>
                </a:solidFill>
              </a:rPr>
              <a:t>Lithuania</a:t>
            </a:r>
            <a: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8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lt-LT" sz="2800" b="1" dirty="0" smtClean="0">
                <a:solidFill>
                  <a:schemeClr val="tx1">
                    <a:lumMod val="50000"/>
                  </a:schemeClr>
                </a:solidFill>
              </a:rPr>
              <a:t>Rumšiškės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22404" y="198884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FACILITIES</a:t>
            </a:r>
          </a:p>
          <a:p>
            <a:pPr>
              <a:lnSpc>
                <a:spcPct val="90000"/>
              </a:lnSpc>
            </a:pPr>
            <a:endParaRPr lang="it-IT" sz="1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lt-LT" sz="2000" dirty="0" smtClean="0">
                <a:solidFill>
                  <a:schemeClr val="tx1">
                    <a:lumMod val="50000"/>
                  </a:schemeClr>
                </a:solidFill>
              </a:rPr>
              <a:t>There are a few B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&amp;B, hotels and vocational rentals in the town. </a:t>
            </a:r>
            <a:r>
              <a:rPr lang="lt-LT" sz="2000" dirty="0" smtClean="0">
                <a:solidFill>
                  <a:schemeClr val="tx1">
                    <a:lumMod val="50000"/>
                  </a:schemeClr>
                </a:solidFill>
              </a:rPr>
              <a:t>You can also stay in the Lithuanian folk museum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lt-LT" sz="2000" dirty="0" smtClean="0">
                <a:solidFill>
                  <a:schemeClr val="tx1">
                    <a:lumMod val="50000"/>
                  </a:schemeClr>
                </a:solidFill>
              </a:rPr>
              <a:t>There are some small shops there,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 few bars and a restaurant on a highway. </a:t>
            </a:r>
            <a:r>
              <a:rPr lang="lt-LT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it-IT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chemeClr val="tx1">
                    <a:lumMod val="50000"/>
                  </a:schemeClr>
                </a:solidFill>
              </a:rPr>
              <a:t>Kaunas city is only 18 km away from Rumsiskes. 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367</Words>
  <Application>Microsoft Office PowerPoint</Application>
  <PresentationFormat>Custom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Continental_Europe_16x9</vt:lpstr>
      <vt:lpstr>TOURIST ATTRACTIONS OF OUR REGION  Lithuania  Rumšiškės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2017-09-21T13:22:19Z</dcterms:created>
  <dcterms:modified xsi:type="dcterms:W3CDTF">2018-03-15T12:22:19Z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